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4" r:id="rId3"/>
    <p:sldId id="261" r:id="rId4"/>
    <p:sldId id="267" r:id="rId5"/>
    <p:sldId id="270" r:id="rId6"/>
    <p:sldId id="269" r:id="rId7"/>
    <p:sldId id="268" r:id="rId8"/>
    <p:sldId id="273" r:id="rId9"/>
    <p:sldId id="276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9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image" Target="../media/image38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wmf"/><Relationship Id="rId11" Type="http://schemas.openxmlformats.org/officeDocument/2006/relationships/image" Target="../media/image39.e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" y="65314"/>
            <a:ext cx="9078686" cy="6716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6314" y="7620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Footlight MT Light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CHUYÊN ĐỀ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NGUYÊN HÀM, TÍCH PHÂN &amp; ỨNG DỤNG 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939241"/>
            <a:ext cx="5366657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vi-VN" sz="2800" dirty="0" smtClean="0"/>
              <a:t>: </a:t>
            </a:r>
            <a:r>
              <a:rPr lang="en-US" sz="2800" b="1" dirty="0" smtClean="0"/>
              <a:t>THPT </a:t>
            </a:r>
            <a:r>
              <a:rPr lang="en-US" sz="2800" b="1" dirty="0" smtClean="0">
                <a:solidFill>
                  <a:srgbClr val="C00000"/>
                </a:solidFill>
              </a:rPr>
              <a:t>Long </a:t>
            </a:r>
            <a:r>
              <a:rPr lang="en-US" sz="2800" b="1" dirty="0" err="1" smtClean="0">
                <a:solidFill>
                  <a:srgbClr val="C00000"/>
                </a:solidFill>
              </a:rPr>
              <a:t>Trường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" y="76201"/>
            <a:ext cx="9136861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08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-457200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KIẾN THỨC CƠ BẢN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808" y="12192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</a:p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HÀM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14400" y="2261002"/>
            <a:ext cx="1008413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32213" y="2318837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 </a:t>
            </a:r>
          </a:p>
          <a:p>
            <a:r>
              <a:rPr lang="en-US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516193"/>
            <a:ext cx="0" cy="2125809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9600" y="2613303"/>
            <a:ext cx="304800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580282" y="685800"/>
            <a:ext cx="5192117" cy="1575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64262" y="685800"/>
            <a:ext cx="147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 nghĩa</a:t>
            </a:r>
            <a:r>
              <a:rPr lang="en-US" smtClean="0"/>
              <a:t>:</a:t>
            </a:r>
            <a:endParaRPr lang="en-US"/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318949"/>
              </p:ext>
            </p:extLst>
          </p:nvPr>
        </p:nvGraphicFramePr>
        <p:xfrm>
          <a:off x="2680138" y="1012825"/>
          <a:ext cx="4963757" cy="108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" name="Equation" r:id="rId3" imgW="2387520" imgH="520560" progId="Equation.DSMT4">
                  <p:embed/>
                </p:oleObj>
              </mc:Choice>
              <mc:Fallback>
                <p:oleObj name="Equation" r:id="rId3" imgW="23875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80138" y="1012825"/>
                        <a:ext cx="4963757" cy="1082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2535669" y="2438400"/>
            <a:ext cx="6366384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667000" y="2532772"/>
            <a:ext cx="147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Tính chất</a:t>
            </a:r>
            <a:r>
              <a:rPr lang="en-US" smtClean="0">
                <a:solidFill>
                  <a:srgbClr val="0070C0"/>
                </a:solidFill>
              </a:rPr>
              <a:t>:</a:t>
            </a:r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322825"/>
              </p:ext>
            </p:extLst>
          </p:nvPr>
        </p:nvGraphicFramePr>
        <p:xfrm>
          <a:off x="2655967" y="2888968"/>
          <a:ext cx="6244380" cy="320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1" name="Equation" r:id="rId5" imgW="3149280" imgH="1612800" progId="Equation.DSMT4">
                  <p:embed/>
                </p:oleObj>
              </mc:Choice>
              <mc:Fallback>
                <p:oleObj name="Equation" r:id="rId5" imgW="314928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5967" y="2888968"/>
                        <a:ext cx="6244380" cy="3207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1761491" y="1438793"/>
            <a:ext cx="81879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761490" y="3023002"/>
            <a:ext cx="1" cy="5583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761489" y="3581400"/>
            <a:ext cx="749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761491" y="1435879"/>
            <a:ext cx="0" cy="8251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12" idx="2"/>
          </p:cNvCxnSpPr>
          <p:nvPr/>
        </p:nvCxnSpPr>
        <p:spPr>
          <a:xfrm flipH="1">
            <a:off x="1418606" y="3023002"/>
            <a:ext cx="1" cy="3301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418606" y="6324600"/>
            <a:ext cx="10922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4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701040"/>
            <a:ext cx="6248400" cy="838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545692"/>
            <a:ext cx="92964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PHƯƠNG PHÁP TÍNH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 PHÂN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676400" y="1539240"/>
            <a:ext cx="1371600" cy="365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1524000"/>
            <a:ext cx="1600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5000932" y="1918878"/>
            <a:ext cx="3889888" cy="6477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429000" y="18288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Phương pháp từng phần</a:t>
            </a:r>
            <a:endParaRPr lang="en-US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7929" y="1932756"/>
            <a:ext cx="3694471" cy="6199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-1390036" y="18288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 Phương pháp đổi biến</a:t>
            </a:r>
            <a:endParaRPr 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560" y="2971800"/>
            <a:ext cx="3657600" cy="23793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2009468" y="2895600"/>
            <a:ext cx="7010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Đặt biến mới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4800" y="3505200"/>
            <a:ext cx="4220496" cy="712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B2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4161460"/>
            <a:ext cx="4220496" cy="943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>
            <a:stCxn id="14" idx="2"/>
          </p:cNvCxnSpPr>
          <p:nvPr/>
        </p:nvCxnSpPr>
        <p:spPr>
          <a:xfrm flipH="1">
            <a:off x="2103612" y="2552700"/>
            <a:ext cx="11553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919817" y="3024735"/>
            <a:ext cx="3657600" cy="2385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919817" y="2865120"/>
            <a:ext cx="3919383" cy="1296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B1: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Euclid" pitchFamily="18" charset="0"/>
                <a:cs typeface="Times New Roman" pitchFamily="18" charset="0"/>
              </a:rPr>
              <a:t>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l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Euclid" pitchFamily="18" charset="0"/>
                <a:cs typeface="Times New Roman" pitchFamily="18" charset="0"/>
              </a:rPr>
              <a:t>d</a:t>
            </a:r>
            <a:r>
              <a:rPr lang="en-US" sz="2400" b="1" i="1" dirty="0" smtClean="0">
                <a:solidFill>
                  <a:srgbClr val="00B0F0"/>
                </a:solidFill>
                <a:latin typeface="Euclid" pitchFamily="18" charset="0"/>
                <a:cs typeface="Times New Roman" pitchFamily="18" charset="0"/>
              </a:rPr>
              <a:t>v  </a:t>
            </a:r>
            <a:r>
              <a:rPr lang="en-US" sz="2400" b="1" i="1" dirty="0" err="1" smtClean="0">
                <a:solidFill>
                  <a:srgbClr val="00B0F0"/>
                </a:solidFill>
                <a:latin typeface="Euclid" pitchFamily="18" charset="0"/>
                <a:cs typeface="Times New Roman" pitchFamily="18" charset="0"/>
              </a:rPr>
              <a:t>tìm</a:t>
            </a:r>
            <a:r>
              <a:rPr lang="en-US" sz="2400" b="1" i="1" dirty="0" smtClean="0">
                <a:solidFill>
                  <a:srgbClr val="00B0F0"/>
                </a:solidFill>
                <a:latin typeface="Euclid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Euclid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rgbClr val="00B0F0"/>
                </a:solidFill>
                <a:latin typeface="Euclid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B0F0"/>
                </a:solidFill>
                <a:latin typeface="Euclid" pitchFamily="18" charset="0"/>
                <a:cs typeface="Times New Roman" pitchFamily="18" charset="0"/>
              </a:rPr>
              <a:t>hàm</a:t>
            </a:r>
            <a:endParaRPr lang="en-US" sz="2400" b="1" i="1" dirty="0">
              <a:solidFill>
                <a:srgbClr val="00B0F0"/>
              </a:solidFill>
              <a:latin typeface="Euclid" pitchFamily="18" charset="0"/>
              <a:cs typeface="Times New Roman" pitchFamily="18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4935179" y="3771900"/>
            <a:ext cx="3919383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ADCT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262074"/>
              </p:ext>
            </p:extLst>
          </p:nvPr>
        </p:nvGraphicFramePr>
        <p:xfrm>
          <a:off x="5457825" y="4371975"/>
          <a:ext cx="2530475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Equation" r:id="rId3" imgW="1307880" imgH="482400" progId="Equation.DSMT4">
                  <p:embed/>
                </p:oleObj>
              </mc:Choice>
              <mc:Fallback>
                <p:oleObj name="Equation" r:id="rId3" imgW="1307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57825" y="4371975"/>
                        <a:ext cx="2530475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6857878" y="2566578"/>
            <a:ext cx="3687" cy="432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919817" y="5495288"/>
            <a:ext cx="42241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Euclid" pitchFamily="18" charset="0"/>
                <a:cs typeface="Times New Roman" pitchFamily="18" charset="0"/>
              </a:rPr>
              <a:t>u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 arc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737" y="5410200"/>
            <a:ext cx="1282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 ý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695060"/>
              </p:ext>
            </p:extLst>
          </p:nvPr>
        </p:nvGraphicFramePr>
        <p:xfrm>
          <a:off x="88737" y="5840938"/>
          <a:ext cx="42259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5" name="Equation" r:id="rId5" imgW="2184120" imgH="431640" progId="Equation.DSMT4">
                  <p:embed/>
                </p:oleObj>
              </mc:Choice>
              <mc:Fallback>
                <p:oleObj name="Equation" r:id="rId5" imgW="2184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737" y="5840938"/>
                        <a:ext cx="4225925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080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/>
      <p:bldP spid="17" grpId="0" animBg="1"/>
      <p:bldP spid="18" grpId="0"/>
      <p:bldP spid="20" grpId="0"/>
      <p:bldP spid="21" grpId="0"/>
      <p:bldP spid="26" grpId="0" animBg="1"/>
      <p:bldP spid="27" grpId="0"/>
      <p:bldP spid="30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823" y="2033752"/>
            <a:ext cx="8722196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: Cho hàm số  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y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f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(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x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) 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có đạo hàm và 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liên tục trên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800" smtClean="0">
                <a:latin typeface="Euclid" pitchFamily="18" charset="0"/>
                <a:cs typeface="Times New Roman" pitchFamily="18" charset="0"/>
              </a:rPr>
              <a:t>[2;3],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 </a:t>
            </a:r>
            <a:r>
              <a:rPr lang="it-IT" sz="2800" i="1" smtClean="0">
                <a:latin typeface="Euclid" pitchFamily="18" charset="0"/>
                <a:cs typeface="Times New Roman" pitchFamily="18" charset="0"/>
              </a:rPr>
              <a:t>f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(2)= -1,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 </a:t>
            </a:r>
            <a:r>
              <a:rPr lang="it-IT" sz="2800" i="1" smtClean="0">
                <a:latin typeface="Euclid" pitchFamily="18" charset="0"/>
                <a:cs typeface="Times New Roman" pitchFamily="18" charset="0"/>
              </a:rPr>
              <a:t>f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(3) = -2. Tính </a:t>
            </a:r>
            <a:endParaRPr lang="en-US" sz="2800">
              <a:latin typeface="Euclid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-457200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MỘT SỐ DẠNG BÀI TẬP CƠ BẢN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" y="762000"/>
            <a:ext cx="8915400" cy="1066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762000"/>
            <a:ext cx="54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Sử dụng định nghĩa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628525"/>
              </p:ext>
            </p:extLst>
          </p:nvPr>
        </p:nvGraphicFramePr>
        <p:xfrm>
          <a:off x="4473575" y="762000"/>
          <a:ext cx="45545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5" name="Equation" r:id="rId3" imgW="2425680" imgH="520560" progId="Equation.DSMT4">
                  <p:embed/>
                </p:oleObj>
              </mc:Choice>
              <mc:Fallback>
                <p:oleObj name="Equation" r:id="rId3" imgW="2425680" imgH="52056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762000"/>
                        <a:ext cx="45545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883980"/>
              </p:ext>
            </p:extLst>
          </p:nvPr>
        </p:nvGraphicFramePr>
        <p:xfrm>
          <a:off x="5072062" y="2392363"/>
          <a:ext cx="20907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6" name="Equation" r:id="rId5" imgW="990360" imgH="520560" progId="Equation.DSMT4">
                  <p:embed/>
                </p:oleObj>
              </mc:Choice>
              <mc:Fallback>
                <p:oleObj name="Equation" r:id="rId5" imgW="9903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2062" y="2392363"/>
                        <a:ext cx="2090738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402021" y="3553966"/>
            <a:ext cx="8970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 = -1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-3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2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451" y="4190172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  <a:endParaRPr lang="en-US" sz="2800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725610"/>
              </p:ext>
            </p:extLst>
          </p:nvPr>
        </p:nvGraphicFramePr>
        <p:xfrm>
          <a:off x="402021" y="4713392"/>
          <a:ext cx="33242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7" name="Equation" r:id="rId7" imgW="1574640" imgH="520560" progId="Equation.DSMT4">
                  <p:embed/>
                </p:oleObj>
              </mc:Choice>
              <mc:Fallback>
                <p:oleObj name="Equation" r:id="rId7" imgW="1574640" imgH="52056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021" y="4713392"/>
                        <a:ext cx="332422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470582"/>
              </p:ext>
            </p:extLst>
          </p:nvPr>
        </p:nvGraphicFramePr>
        <p:xfrm>
          <a:off x="3660648" y="4953000"/>
          <a:ext cx="190195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8" name="Equation" r:id="rId9" imgW="990360" imgH="317160" progId="Equation.DSMT4">
                  <p:embed/>
                </p:oleObj>
              </mc:Choice>
              <mc:Fallback>
                <p:oleObj name="Equation" r:id="rId9" imgW="990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60648" y="4953000"/>
                        <a:ext cx="1901952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291047"/>
              </p:ext>
            </p:extLst>
          </p:nvPr>
        </p:nvGraphicFramePr>
        <p:xfrm>
          <a:off x="5581650" y="4953000"/>
          <a:ext cx="22669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29" name="Equation" r:id="rId11" imgW="1180800" imgH="317160" progId="Equation.DSMT4">
                  <p:embed/>
                </p:oleObj>
              </mc:Choice>
              <mc:Fallback>
                <p:oleObj name="Equation" r:id="rId11" imgW="11808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81650" y="4953000"/>
                        <a:ext cx="226695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402021" y="3553966"/>
            <a:ext cx="512379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14300" y="5845562"/>
            <a:ext cx="8572500" cy="860038"/>
            <a:chOff x="114300" y="5845562"/>
            <a:chExt cx="8572500" cy="860038"/>
          </a:xfrm>
        </p:grpSpPr>
        <p:sp>
          <p:nvSpPr>
            <p:cNvPr id="21" name="Rectangle 20"/>
            <p:cNvSpPr/>
            <p:nvPr/>
          </p:nvSpPr>
          <p:spPr>
            <a:xfrm>
              <a:off x="114300" y="5867400"/>
              <a:ext cx="8572500" cy="8382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3855" y="5943600"/>
              <a:ext cx="5209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Áp dụng tính chất nguyên  hàm:</a:t>
              </a:r>
              <a:endParaRPr lang="en-US" sz="2800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0655361"/>
                </p:ext>
              </p:extLst>
            </p:nvPr>
          </p:nvGraphicFramePr>
          <p:xfrm>
            <a:off x="5181600" y="5845562"/>
            <a:ext cx="3243262" cy="671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30" name="Equation" r:id="rId13" imgW="1536480" imgH="317160" progId="Equation.DSMT4">
                    <p:embed/>
                  </p:oleObj>
                </mc:Choice>
                <mc:Fallback>
                  <p:oleObj name="Equation" r:id="rId13" imgW="1536480" imgH="3171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1600" y="5845562"/>
                          <a:ext cx="3243262" cy="671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253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6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" y="-457200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MỘT SỐ DẠNG BÀI TẬP CƠ BẢN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300" y="762000"/>
            <a:ext cx="8915400" cy="1066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" y="762000"/>
            <a:ext cx="5448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Sử dụng định nghĩa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451" y="4190172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  <a:endParaRPr lang="en-US" sz="2800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397130"/>
              </p:ext>
            </p:extLst>
          </p:nvPr>
        </p:nvGraphicFramePr>
        <p:xfrm>
          <a:off x="4346030" y="777766"/>
          <a:ext cx="45545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" name="Equation" r:id="rId3" imgW="2425680" imgH="520560" progId="Equation.DSMT4">
                  <p:embed/>
                </p:oleObj>
              </mc:Choice>
              <mc:Fallback>
                <p:oleObj name="Equation" r:id="rId3" imgW="2425680" imgH="5205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030" y="777766"/>
                        <a:ext cx="45545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1986460"/>
            <a:ext cx="7140096" cy="1184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it-IT" sz="2800" i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it-IT" sz="2800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it-IT" sz="28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là một nguyên hàm của hàm số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it-IT" sz="2800" smtClean="0">
                <a:latin typeface="Euclid" pitchFamily="18" charset="0"/>
                <a:cs typeface="Times New Roman" pitchFamily="18" charset="0"/>
              </a:rPr>
              <a:t>        Tính </a:t>
            </a:r>
            <a:endParaRPr lang="en-US" sz="2800">
              <a:latin typeface="Euclid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935383"/>
              </p:ext>
            </p:extLst>
          </p:nvPr>
        </p:nvGraphicFramePr>
        <p:xfrm>
          <a:off x="1948905" y="2569073"/>
          <a:ext cx="24653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8" name="Equation" r:id="rId5" imgW="1168200" imgH="317160" progId="Equation.DSMT4">
                  <p:embed/>
                </p:oleObj>
              </mc:Choice>
              <mc:Fallback>
                <p:oleObj name="Equation" r:id="rId5" imgW="1168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8905" y="2569073"/>
                        <a:ext cx="2465388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360598" y="3349014"/>
            <a:ext cx="8970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 = e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=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1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=  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784842"/>
              </p:ext>
            </p:extLst>
          </p:nvPr>
        </p:nvGraphicFramePr>
        <p:xfrm>
          <a:off x="7196138" y="1786762"/>
          <a:ext cx="17954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9" name="Equation" r:id="rId7" imgW="850680" imgH="457200" progId="Equation.DSMT4">
                  <p:embed/>
                </p:oleObj>
              </mc:Choice>
              <mc:Fallback>
                <p:oleObj name="Equation" r:id="rId7" imgW="850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96138" y="1786762"/>
                        <a:ext cx="1795462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877961"/>
              </p:ext>
            </p:extLst>
          </p:nvPr>
        </p:nvGraphicFramePr>
        <p:xfrm>
          <a:off x="3547823" y="3039124"/>
          <a:ext cx="349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0" name="Equation" r:id="rId9" imgW="139680" imgH="457200" progId="Equation.DSMT4">
                  <p:embed/>
                </p:oleObj>
              </mc:Choice>
              <mc:Fallback>
                <p:oleObj name="Equation" r:id="rId9" imgW="1396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47823" y="3039124"/>
                        <a:ext cx="3492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40465"/>
              </p:ext>
            </p:extLst>
          </p:nvPr>
        </p:nvGraphicFramePr>
        <p:xfrm>
          <a:off x="7985125" y="3038475"/>
          <a:ext cx="381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1" name="Equation" r:id="rId11" imgW="152280" imgH="457200" progId="Equation.DSMT4">
                  <p:embed/>
                </p:oleObj>
              </mc:Choice>
              <mc:Fallback>
                <p:oleObj name="Equation" r:id="rId11" imgW="152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85125" y="3038475"/>
                        <a:ext cx="3810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114819"/>
              </p:ext>
            </p:extLst>
          </p:nvPr>
        </p:nvGraphicFramePr>
        <p:xfrm>
          <a:off x="329724" y="4953000"/>
          <a:ext cx="24653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" name="Equation" r:id="rId13" imgW="1168200" imgH="317160" progId="Equation.DSMT4">
                  <p:embed/>
                </p:oleObj>
              </mc:Choice>
              <mc:Fallback>
                <p:oleObj name="Equation" r:id="rId13" imgW="1168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9724" y="4953000"/>
                        <a:ext cx="2465388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V="1">
            <a:off x="2057400" y="1524000"/>
            <a:ext cx="5235096" cy="3352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961665"/>
              </p:ext>
            </p:extLst>
          </p:nvPr>
        </p:nvGraphicFramePr>
        <p:xfrm>
          <a:off x="2891059" y="4760690"/>
          <a:ext cx="1716087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" name="Equation" r:id="rId15" imgW="812520" imgH="520560" progId="Equation.DSMT4">
                  <p:embed/>
                </p:oleObj>
              </mc:Choice>
              <mc:Fallback>
                <p:oleObj name="Equation" r:id="rId15" imgW="8125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891059" y="4760690"/>
                        <a:ext cx="1716087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V="1">
            <a:off x="4061922" y="2578930"/>
            <a:ext cx="3786678" cy="256325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2591173"/>
              </p:ext>
            </p:extLst>
          </p:nvPr>
        </p:nvGraphicFramePr>
        <p:xfrm>
          <a:off x="4621103" y="4760804"/>
          <a:ext cx="22526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4" name="Equation" r:id="rId17" imgW="1066680" imgH="520560" progId="Equation.DSMT4">
                  <p:embed/>
                </p:oleObj>
              </mc:Choice>
              <mc:Fallback>
                <p:oleObj name="Equation" r:id="rId17" imgW="1066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21103" y="4760804"/>
                        <a:ext cx="2252663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9"/>
          <p:cNvSpPr/>
          <p:nvPr/>
        </p:nvSpPr>
        <p:spPr>
          <a:xfrm>
            <a:off x="6934200" y="3352800"/>
            <a:ext cx="533400" cy="491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7909048" y="609600"/>
            <a:ext cx="0" cy="40322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845887" y="609600"/>
            <a:ext cx="3063161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45887" y="609600"/>
            <a:ext cx="0" cy="4032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18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3823" y="2774754"/>
            <a:ext cx="7212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: Cho hàm số  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y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f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(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x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) 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liên tục trên 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R và </a:t>
            </a:r>
            <a:endParaRPr lang="en-US" sz="2800">
              <a:latin typeface="Euclid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-457200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MỘT SỐ DẠNG BÀI TẬP CƠ BẢN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300" y="609600"/>
            <a:ext cx="8915400" cy="216515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" y="604340"/>
            <a:ext cx="407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2</a:t>
            </a:r>
            <a:r>
              <a:rPr lang="en-US" sz="2700" smtClean="0">
                <a:latin typeface="Times New Roman" pitchFamily="18" charset="0"/>
                <a:cs typeface="Times New Roman" pitchFamily="18" charset="0"/>
              </a:rPr>
              <a:t>: Sử dụng tính chất</a:t>
            </a:r>
            <a:endParaRPr lang="en-US" sz="27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492287"/>
              </p:ext>
            </p:extLst>
          </p:nvPr>
        </p:nvGraphicFramePr>
        <p:xfrm>
          <a:off x="841251" y="1324302"/>
          <a:ext cx="8109137" cy="1403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7" name="Equation" r:id="rId3" imgW="3009600" imgH="520560" progId="Equation.DSMT4">
                  <p:embed/>
                </p:oleObj>
              </mc:Choice>
              <mc:Fallback>
                <p:oleObj name="Equation" r:id="rId3" imgW="300960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251" y="1324302"/>
                        <a:ext cx="8109137" cy="1403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978965"/>
              </p:ext>
            </p:extLst>
          </p:nvPr>
        </p:nvGraphicFramePr>
        <p:xfrm>
          <a:off x="1030671" y="3297974"/>
          <a:ext cx="3865620" cy="110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8" name="Equation" r:id="rId5" imgW="1828800" imgH="520560" progId="Equation.DSMT4">
                  <p:embed/>
                </p:oleObj>
              </mc:Choice>
              <mc:Fallback>
                <p:oleObj name="Equation" r:id="rId5" imgW="18288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0671" y="3297974"/>
                        <a:ext cx="3865620" cy="1100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76800" y="3536756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Tính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575328"/>
              </p:ext>
            </p:extLst>
          </p:nvPr>
        </p:nvGraphicFramePr>
        <p:xfrm>
          <a:off x="5905500" y="3242795"/>
          <a:ext cx="13954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9" name="Equation" r:id="rId7" imgW="660240" imgH="520560" progId="Equation.DSMT4">
                  <p:embed/>
                </p:oleObj>
              </mc:Choice>
              <mc:Fallback>
                <p:oleObj name="Equation" r:id="rId7" imgW="6602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05500" y="3242795"/>
                        <a:ext cx="1395413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990600" y="4405326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451" y="4931174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endParaRPr lang="en-US" sz="2800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10200" y="1118206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113290" y="86595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Euclid" pitchFamily="18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7694" y="86479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Euclid" pitchFamily="18" charset="0"/>
              </a:rPr>
              <a:t>b</a:t>
            </a:r>
            <a:endParaRPr lang="en-US" sz="2800">
              <a:latin typeface="Euclid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407228" y="1128580"/>
            <a:ext cx="1260272" cy="539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515100" y="7620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Euclid" pitchFamily="18" charset="0"/>
              </a:rPr>
              <a:t>c</a:t>
            </a:r>
            <a:endParaRPr lang="en-US" sz="2800" b="1">
              <a:solidFill>
                <a:srgbClr val="FF0000"/>
              </a:solidFill>
              <a:latin typeface="Euclid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6667500" y="1133973"/>
            <a:ext cx="18669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826400"/>
              </p:ext>
            </p:extLst>
          </p:nvPr>
        </p:nvGraphicFramePr>
        <p:xfrm>
          <a:off x="5407228" y="680127"/>
          <a:ext cx="1231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0" name="Equation" r:id="rId9" imgW="1231560" imgH="482400" progId="Equation.DSMT4">
                  <p:embed/>
                </p:oleObj>
              </mc:Choice>
              <mc:Fallback>
                <p:oleObj name="Equation" r:id="rId9" imgW="1231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07228" y="680127"/>
                        <a:ext cx="1231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76451"/>
              </p:ext>
            </p:extLst>
          </p:nvPr>
        </p:nvGraphicFramePr>
        <p:xfrm>
          <a:off x="6646652" y="650875"/>
          <a:ext cx="1879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1" name="Equation" r:id="rId11" imgW="1879560" imgH="482400" progId="Equation.DSMT4">
                  <p:embed/>
                </p:oleObj>
              </mc:Choice>
              <mc:Fallback>
                <p:oleObj name="Equation" r:id="rId11" imgW="1879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46652" y="650875"/>
                        <a:ext cx="18796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31040"/>
              </p:ext>
            </p:extLst>
          </p:nvPr>
        </p:nvGraphicFramePr>
        <p:xfrm>
          <a:off x="5533698" y="5777349"/>
          <a:ext cx="3175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2" name="Equation" r:id="rId13" imgW="3174840" imgH="482400" progId="Equation.DSMT4">
                  <p:embed/>
                </p:oleObj>
              </mc:Choice>
              <mc:Fallback>
                <p:oleObj name="Equation" r:id="rId13" imgW="3174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33698" y="5777349"/>
                        <a:ext cx="31750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/>
          <p:cNvCxnSpPr/>
          <p:nvPr/>
        </p:nvCxnSpPr>
        <p:spPr>
          <a:xfrm>
            <a:off x="5562600" y="5672636"/>
            <a:ext cx="3124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265690" y="5420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Euclid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00094" y="5419225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Euclid" pitchFamily="18" charset="0"/>
              </a:rPr>
              <a:t>3</a:t>
            </a:r>
            <a:endParaRPr lang="en-US" sz="2800">
              <a:latin typeface="Euclid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5594132" y="5688402"/>
            <a:ext cx="12192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667500" y="531643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Euclid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Euclid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813332" y="5680835"/>
            <a:ext cx="1873468" cy="756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631714"/>
              </p:ext>
            </p:extLst>
          </p:nvPr>
        </p:nvGraphicFramePr>
        <p:xfrm>
          <a:off x="5556031" y="5213094"/>
          <a:ext cx="1231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3" name="Equation" r:id="rId15" imgW="1231560" imgH="482400" progId="Equation.DSMT4">
                  <p:embed/>
                </p:oleObj>
              </mc:Choice>
              <mc:Fallback>
                <p:oleObj name="Equation" r:id="rId15" imgW="12315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56031" y="5213094"/>
                        <a:ext cx="12319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951490" y="489716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Euclid" pitchFamily="18" charset="0"/>
              </a:rPr>
              <a:t>5</a:t>
            </a:r>
            <a:endParaRPr lang="en-US" sz="2800">
              <a:latin typeface="Eucli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01492" y="61722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Euclid" pitchFamily="18" charset="0"/>
              </a:rPr>
              <a:t>7</a:t>
            </a:r>
            <a:endParaRPr lang="en-US" sz="2800">
              <a:latin typeface="Eucli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05990" y="5130749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Euclid" pitchFamily="18" charset="0"/>
              </a:rPr>
              <a:t>?</a:t>
            </a:r>
            <a:endParaRPr lang="en-US" sz="2800">
              <a:latin typeface="Euclid" pitchFamily="18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048000" y="4405326"/>
            <a:ext cx="533400" cy="491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4" grpId="0"/>
      <p:bldP spid="16" grpId="0"/>
      <p:bldP spid="4" grpId="0"/>
      <p:bldP spid="17" grpId="0"/>
      <p:bldP spid="20" grpId="0"/>
      <p:bldP spid="27" grpId="0"/>
      <p:bldP spid="28" grpId="0"/>
      <p:bldP spid="30" grpId="0"/>
      <p:bldP spid="36" grpId="0"/>
      <p:bldP spid="37" grpId="0"/>
      <p:bldP spid="38" grpId="0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" y="641132"/>
            <a:ext cx="8915400" cy="5179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300" y="63587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3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Sử dụng tổng hợp các tính chất của tích phân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-457200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MỘT SỐ DẠNG BÀI TẬP CƠ BẢN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823" y="1603825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: Biết </a:t>
            </a:r>
            <a:endParaRPr lang="en-US" sz="2800">
              <a:latin typeface="Euclid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898582"/>
              </p:ext>
            </p:extLst>
          </p:nvPr>
        </p:nvGraphicFramePr>
        <p:xfrm>
          <a:off x="5981700" y="1232187"/>
          <a:ext cx="19050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0" name="Equation" r:id="rId3" imgW="901440" imgH="520560" progId="Equation.DSMT4">
                  <p:embed/>
                </p:oleObj>
              </mc:Choice>
              <mc:Fallback>
                <p:oleObj name="Equation" r:id="rId3" imgW="9014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81700" y="1232187"/>
                        <a:ext cx="1905000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57300" y="2448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Tính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818259"/>
              </p:ext>
            </p:extLst>
          </p:nvPr>
        </p:nvGraphicFramePr>
        <p:xfrm>
          <a:off x="2323773" y="2214018"/>
          <a:ext cx="351472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1" name="Equation" r:id="rId5" imgW="1663560" imgH="520560" progId="Equation.DSMT4">
                  <p:embed/>
                </p:oleObj>
              </mc:Choice>
              <mc:Fallback>
                <p:oleObj name="Equation" r:id="rId5" imgW="16635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23773" y="2214018"/>
                        <a:ext cx="3514725" cy="1100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90600" y="325377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4. 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26.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10.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451" y="377699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endParaRPr lang="en-US" sz="2800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34200" y="3253770"/>
            <a:ext cx="533400" cy="491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948850"/>
              </p:ext>
            </p:extLst>
          </p:nvPr>
        </p:nvGraphicFramePr>
        <p:xfrm>
          <a:off x="1970088" y="1279525"/>
          <a:ext cx="39211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2" name="Equation" r:id="rId7" imgW="1854000" imgH="520560" progId="Equation.DSMT4">
                  <p:embed/>
                </p:oleObj>
              </mc:Choice>
              <mc:Fallback>
                <p:oleObj name="Equation" r:id="rId7" imgW="18540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70088" y="1279525"/>
                        <a:ext cx="392112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310110"/>
              </p:ext>
            </p:extLst>
          </p:nvPr>
        </p:nvGraphicFramePr>
        <p:xfrm>
          <a:off x="85725" y="4495800"/>
          <a:ext cx="37560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3" name="Equation" r:id="rId9" imgW="1777680" imgH="520560" progId="Equation.DSMT4">
                  <p:embed/>
                </p:oleObj>
              </mc:Choice>
              <mc:Fallback>
                <p:oleObj name="Equation" r:id="rId9" imgW="1777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25" y="4495800"/>
                        <a:ext cx="375602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810320"/>
              </p:ext>
            </p:extLst>
          </p:nvPr>
        </p:nvGraphicFramePr>
        <p:xfrm>
          <a:off x="3962400" y="4495800"/>
          <a:ext cx="31924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4" name="Equation" r:id="rId11" imgW="1511280" imgH="520560" progId="Equation.DSMT4">
                  <p:embed/>
                </p:oleObj>
              </mc:Choice>
              <mc:Fallback>
                <p:oleObj name="Equation" r:id="rId11" imgW="15112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62400" y="4495800"/>
                        <a:ext cx="3192462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02236"/>
              </p:ext>
            </p:extLst>
          </p:nvPr>
        </p:nvGraphicFramePr>
        <p:xfrm>
          <a:off x="385762" y="5599113"/>
          <a:ext cx="563403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5" name="Equation" r:id="rId13" imgW="2666880" imgH="558720" progId="Equation.DSMT4">
                  <p:embed/>
                </p:oleObj>
              </mc:Choice>
              <mc:Fallback>
                <p:oleObj name="Equation" r:id="rId13" imgW="26668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5762" y="5599113"/>
                        <a:ext cx="5634038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006975"/>
              </p:ext>
            </p:extLst>
          </p:nvPr>
        </p:nvGraphicFramePr>
        <p:xfrm>
          <a:off x="6040002" y="5883166"/>
          <a:ext cx="28448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Equation" r:id="rId15" imgW="1346040" imgH="317160" progId="Equation.DSMT4">
                  <p:embed/>
                </p:oleObj>
              </mc:Choice>
              <mc:Fallback>
                <p:oleObj name="Equation" r:id="rId15" imgW="134604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40002" y="5883166"/>
                        <a:ext cx="2844800" cy="66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08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" y="641132"/>
            <a:ext cx="8915400" cy="5179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" y="635872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4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Sử dụng phương pháp đổi biến số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-457200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MỘT SỐ DẠNG BÀI TẬP CƠ BẢN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823" y="1603825"/>
            <a:ext cx="1970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: Cho </a:t>
            </a:r>
            <a:endParaRPr lang="en-US" sz="2800">
              <a:latin typeface="Euclid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72106" y="15814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Tính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475508"/>
              </p:ext>
            </p:extLst>
          </p:nvPr>
        </p:nvGraphicFramePr>
        <p:xfrm>
          <a:off x="5257800" y="1346200"/>
          <a:ext cx="2173288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3" imgW="1028520" imgH="520560" progId="Equation.DSMT4">
                  <p:embed/>
                </p:oleObj>
              </mc:Choice>
              <mc:Fallback>
                <p:oleObj name="Equation" r:id="rId3" imgW="10285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1346200"/>
                        <a:ext cx="2173288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990600" y="25146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36. 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6. 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2.   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4.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316739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</a:t>
            </a:r>
            <a:endParaRPr lang="en-US" sz="2800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2514600"/>
            <a:ext cx="533400" cy="491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562955"/>
              </p:ext>
            </p:extLst>
          </p:nvPr>
        </p:nvGraphicFramePr>
        <p:xfrm>
          <a:off x="2164234" y="1315366"/>
          <a:ext cx="20669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" name="Equation" r:id="rId5" imgW="977760" imgH="520560" progId="Equation.DSMT4">
                  <p:embed/>
                </p:oleObj>
              </mc:Choice>
              <mc:Fallback>
                <p:oleObj name="Equation" r:id="rId5" imgW="9777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4234" y="1315366"/>
                        <a:ext cx="2066925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790623"/>
              </p:ext>
            </p:extLst>
          </p:nvPr>
        </p:nvGraphicFramePr>
        <p:xfrm>
          <a:off x="1069975" y="3513138"/>
          <a:ext cx="51784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4" name="Equation" r:id="rId7" imgW="2450880" imgH="457200" progId="Equation.DSMT4">
                  <p:embed/>
                </p:oleObj>
              </mc:Choice>
              <mc:Fallback>
                <p:oleObj name="Equation" r:id="rId7" imgW="2450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9975" y="3513138"/>
                        <a:ext cx="5178425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62725"/>
              </p:ext>
            </p:extLst>
          </p:nvPr>
        </p:nvGraphicFramePr>
        <p:xfrm>
          <a:off x="3508157" y="5527675"/>
          <a:ext cx="52863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5" name="Equation" r:id="rId9" imgW="2501640" imgH="520560" progId="Equation.DSMT4">
                  <p:embed/>
                </p:oleObj>
              </mc:Choice>
              <mc:Fallback>
                <p:oleObj name="Equation" r:id="rId9" imgW="250164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8157" y="5527675"/>
                        <a:ext cx="5286375" cy="1101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3823" y="3690610"/>
            <a:ext cx="19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Đặt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307873"/>
            <a:ext cx="8255041" cy="146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93823" y="4517477"/>
            <a:ext cx="19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Đổi cận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127338"/>
              </p:ext>
            </p:extLst>
          </p:nvPr>
        </p:nvGraphicFramePr>
        <p:xfrm>
          <a:off x="1150938" y="5502275"/>
          <a:ext cx="241458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6" name="Equation" r:id="rId12" imgW="1143000" imgH="520560" progId="Equation.DSMT4">
                  <p:embed/>
                </p:oleObj>
              </mc:Choice>
              <mc:Fallback>
                <p:oleObj name="Equation" r:id="rId12" imgW="114300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50938" y="5502275"/>
                        <a:ext cx="2414587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37948" y="5721520"/>
            <a:ext cx="19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Từ đó: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6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  <p:bldP spid="15" grpId="0" animBg="1"/>
      <p:bldP spid="21" grpId="0"/>
      <p:bldP spid="23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14300" y="641132"/>
            <a:ext cx="8915400" cy="51796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" y="635872"/>
            <a:ext cx="65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Dạng 5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Sử dụng phương pháp từng phần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-457200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MỘT SỐ DẠNG BÀI TẬP CƠ BẢN</a:t>
            </a:r>
            <a:endParaRPr 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822" y="1143000"/>
            <a:ext cx="89501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it-IT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: Cho hàm số  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y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f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(</a:t>
            </a:r>
            <a:r>
              <a:rPr lang="it-IT" sz="2800" i="1">
                <a:latin typeface="Euclid" pitchFamily="18" charset="0"/>
                <a:cs typeface="Times New Roman" pitchFamily="18" charset="0"/>
              </a:rPr>
              <a:t>x</a:t>
            </a:r>
            <a:r>
              <a:rPr lang="it-IT" sz="2800">
                <a:latin typeface="Euclid" pitchFamily="18" charset="0"/>
                <a:cs typeface="Times New Roman" pitchFamily="18" charset="0"/>
              </a:rPr>
              <a:t>) 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có đạo hàm 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trên 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[1;4],</a:t>
            </a:r>
            <a:r>
              <a:rPr lang="it-IT" sz="2800" i="1" smtClean="0">
                <a:latin typeface="Euclid" pitchFamily="18" charset="0"/>
                <a:cs typeface="Times New Roman" pitchFamily="18" charset="0"/>
              </a:rPr>
              <a:t> </a:t>
            </a: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it-IT" sz="2800" i="1" smtClean="0">
                <a:latin typeface="Euclid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it-IT" sz="2800" smtClean="0">
                <a:latin typeface="Times New Roman" pitchFamily="18" charset="0"/>
                <a:cs typeface="Times New Roman" pitchFamily="18" charset="0"/>
              </a:rPr>
              <a:t>                       và </a:t>
            </a:r>
            <a:r>
              <a:rPr lang="it-IT" sz="2800" i="1" smtClean="0">
                <a:latin typeface="Euclid" pitchFamily="18" charset="0"/>
                <a:cs typeface="Times New Roman" pitchFamily="18" charset="0"/>
              </a:rPr>
              <a:t>f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(4)= 16,</a:t>
            </a:r>
            <a:r>
              <a:rPr lang="it-IT" sz="2800" i="1" smtClean="0">
                <a:latin typeface="Euclid" pitchFamily="18" charset="0"/>
                <a:cs typeface="Times New Roman" pitchFamily="18" charset="0"/>
              </a:rPr>
              <a:t> f</a:t>
            </a:r>
            <a:r>
              <a:rPr lang="it-IT" sz="2800" smtClean="0">
                <a:latin typeface="Euclid" pitchFamily="18" charset="0"/>
                <a:cs typeface="Times New Roman" pitchFamily="18" charset="0"/>
              </a:rPr>
              <a:t>(1) = 7. Tính </a:t>
            </a:r>
            <a:endParaRPr lang="en-US" sz="2800">
              <a:latin typeface="Euclid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668243"/>
              </p:ext>
            </p:extLst>
          </p:nvPr>
        </p:nvGraphicFramePr>
        <p:xfrm>
          <a:off x="6613634" y="1594608"/>
          <a:ext cx="2224087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2" name="Equation" r:id="rId3" imgW="1054080" imgH="520560" progId="Equation.DSMT4">
                  <p:embed/>
                </p:oleObj>
              </mc:Choice>
              <mc:Fallback>
                <p:oleObj name="Equation" r:id="rId3" imgW="10540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13634" y="1594608"/>
                        <a:ext cx="2224087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02021" y="2663214"/>
            <a:ext cx="89705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smtClean="0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 = 37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47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57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>
                <a:latin typeface="Euclid" pitchFamily="18" charset="0"/>
                <a:cs typeface="Times New Roman" pitchFamily="18" charset="0"/>
              </a:rPr>
              <a:t>I</a:t>
            </a:r>
            <a:r>
              <a:rPr lang="en-US" sz="2800">
                <a:latin typeface="Euclid" pitchFamily="18" charset="0"/>
                <a:cs typeface="Times New Roman" pitchFamily="18" charset="0"/>
              </a:rPr>
              <a:t> = </a:t>
            </a:r>
            <a:r>
              <a:rPr lang="en-US" sz="2800" smtClean="0">
                <a:latin typeface="Euclid" pitchFamily="18" charset="0"/>
                <a:cs typeface="Times New Roman" pitchFamily="18" charset="0"/>
              </a:rPr>
              <a:t>67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6451" y="3299420"/>
            <a:ext cx="2381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dẫn:</a:t>
            </a:r>
            <a:endParaRPr lang="en-US" sz="2800" i="1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02021" y="2663214"/>
            <a:ext cx="512379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469309"/>
              </p:ext>
            </p:extLst>
          </p:nvPr>
        </p:nvGraphicFramePr>
        <p:xfrm>
          <a:off x="194717" y="1573928"/>
          <a:ext cx="2093913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3" name="Equation" r:id="rId5" imgW="990360" imgH="520560" progId="Equation.DSMT4">
                  <p:embed/>
                </p:oleObj>
              </mc:Choice>
              <mc:Fallback>
                <p:oleObj name="Equation" r:id="rId5" imgW="990360" imgH="52056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17" y="1573928"/>
                        <a:ext cx="2093913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230215"/>
              </p:ext>
            </p:extLst>
          </p:nvPr>
        </p:nvGraphicFramePr>
        <p:xfrm>
          <a:off x="1037109" y="3822640"/>
          <a:ext cx="22542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4" name="Equation" r:id="rId7" imgW="1066680" imgH="583920" progId="Equation.DSMT4">
                  <p:embed/>
                </p:oleObj>
              </mc:Choice>
              <mc:Fallback>
                <p:oleObj name="Equation" r:id="rId7" imgW="10666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7109" y="3822640"/>
                        <a:ext cx="225425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93823" y="3785206"/>
            <a:ext cx="19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Đặt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919784"/>
              </p:ext>
            </p:extLst>
          </p:nvPr>
        </p:nvGraphicFramePr>
        <p:xfrm>
          <a:off x="3429000" y="3784600"/>
          <a:ext cx="201295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5" name="Equation" r:id="rId9" imgW="952200" imgH="583920" progId="Equation.DSMT4">
                  <p:embed/>
                </p:oleObj>
              </mc:Choice>
              <mc:Fallback>
                <p:oleObj name="Equation" r:id="rId9" imgW="9522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29000" y="3784600"/>
                        <a:ext cx="201295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240185"/>
              </p:ext>
            </p:extLst>
          </p:nvPr>
        </p:nvGraphicFramePr>
        <p:xfrm>
          <a:off x="1492250" y="5000625"/>
          <a:ext cx="21701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6" name="Equation" r:id="rId11" imgW="1028520" imgH="520560" progId="Equation.DSMT4">
                  <p:embed/>
                </p:oleObj>
              </mc:Choice>
              <mc:Fallback>
                <p:oleObj name="Equation" r:id="rId11" imgW="10285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92250" y="5000625"/>
                        <a:ext cx="2170113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93823" y="5257800"/>
            <a:ext cx="19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Khi đó: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434781"/>
              </p:ext>
            </p:extLst>
          </p:nvPr>
        </p:nvGraphicFramePr>
        <p:xfrm>
          <a:off x="3770204" y="5000407"/>
          <a:ext cx="30273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7" name="Equation" r:id="rId13" imgW="1434960" imgH="520560" progId="Equation.DSMT4">
                  <p:embed/>
                </p:oleObj>
              </mc:Choice>
              <mc:Fallback>
                <p:oleObj name="Equation" r:id="rId13" imgW="143496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70204" y="5000407"/>
                        <a:ext cx="3027362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82169"/>
              </p:ext>
            </p:extLst>
          </p:nvPr>
        </p:nvGraphicFramePr>
        <p:xfrm>
          <a:off x="1466850" y="5997575"/>
          <a:ext cx="401955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98" name="Equation" r:id="rId15" imgW="1904760" imgH="317160" progId="Equation.DSMT4">
                  <p:embed/>
                </p:oleObj>
              </mc:Choice>
              <mc:Fallback>
                <p:oleObj name="Equation" r:id="rId15" imgW="19047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66850" y="5997575"/>
                        <a:ext cx="4019550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989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 animBg="1"/>
      <p:bldP spid="23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472</Words>
  <Application>Microsoft Office PowerPoint</Application>
  <PresentationFormat>On-screen Show (4:3)</PresentationFormat>
  <Paragraphs>73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Equation</vt:lpstr>
      <vt:lpstr>PowerPoint Presentation</vt:lpstr>
      <vt:lpstr>PowerPoint Presentation</vt:lpstr>
      <vt:lpstr> PHƯƠNG PHÁP TÍNH TÍCH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CHƯƠNG III - NGUYÊN HÀM, TÍCH PHÂN &amp; ỨNG DỤNG</dc:title>
  <dc:creator>ADMINS</dc:creator>
  <cp:lastModifiedBy>HP</cp:lastModifiedBy>
  <cp:revision>74</cp:revision>
  <dcterms:created xsi:type="dcterms:W3CDTF">2006-08-16T00:00:00Z</dcterms:created>
  <dcterms:modified xsi:type="dcterms:W3CDTF">2021-02-18T12:12:40Z</dcterms:modified>
</cp:coreProperties>
</file>